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82" r:id="rId3"/>
    <p:sldId id="278" r:id="rId4"/>
    <p:sldId id="293" r:id="rId5"/>
    <p:sldId id="273" r:id="rId6"/>
    <p:sldId id="281" r:id="rId7"/>
    <p:sldId id="263" r:id="rId8"/>
    <p:sldId id="286" r:id="rId9"/>
    <p:sldId id="261" r:id="rId10"/>
    <p:sldId id="265" r:id="rId11"/>
    <p:sldId id="291" r:id="rId12"/>
    <p:sldId id="297" r:id="rId13"/>
    <p:sldId id="292" r:id="rId14"/>
    <p:sldId id="267" r:id="rId15"/>
    <p:sldId id="298" r:id="rId16"/>
    <p:sldId id="268" r:id="rId17"/>
    <p:sldId id="276" r:id="rId18"/>
    <p:sldId id="277" r:id="rId19"/>
    <p:sldId id="287" r:id="rId20"/>
    <p:sldId id="299" r:id="rId21"/>
    <p:sldId id="300" r:id="rId22"/>
    <p:sldId id="301" r:id="rId23"/>
    <p:sldId id="284" r:id="rId24"/>
    <p:sldId id="28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234"/>
    <a:srgbClr val="FE6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/>
    <p:restoredTop sz="82957"/>
  </p:normalViewPr>
  <p:slideViewPr>
    <p:cSldViewPr snapToGrid="0" snapToObjects="1">
      <p:cViewPr>
        <p:scale>
          <a:sx n="70" d="100"/>
          <a:sy n="70" d="100"/>
        </p:scale>
        <p:origin x="1096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5AF21-32A7-6649-AFAB-05FB009C0147}" type="datetimeFigureOut">
              <a:rPr lang="en-US" smtClean="0"/>
              <a:pPr/>
              <a:t>7/18/17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5D68B-E8BA-4949-9333-FD37A3F150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8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</a:t>
            </a:r>
            <a:r>
              <a:rPr lang="en-US" baseline="0" dirty="0" smtClean="0"/>
              <a:t> I am </a:t>
            </a:r>
            <a:r>
              <a:rPr lang="en-US" baseline="0" dirty="0" err="1" smtClean="0"/>
              <a:t>Nic</a:t>
            </a:r>
            <a:r>
              <a:rPr lang="en-US" baseline="0" dirty="0" smtClean="0"/>
              <a:t> Jeffress a rising junior at Rice University in Houston </a:t>
            </a:r>
            <a:r>
              <a:rPr lang="en-US" baseline="0" dirty="0" err="1" smtClean="0"/>
              <a:t>texas</a:t>
            </a:r>
            <a:r>
              <a:rPr lang="en-US" baseline="0" dirty="0" smtClean="0"/>
              <a:t> studying Mechanical engineering, and I am going to present to you on what I have been working on this summer as an MPL Intern. I am building a detector and classifier that will identify types of fish calls near the site of the </a:t>
            </a:r>
            <a:r>
              <a:rPr lang="en-US" baseline="0" dirty="0" err="1" smtClean="0"/>
              <a:t>bp</a:t>
            </a:r>
            <a:r>
              <a:rPr lang="en-US" baseline="0" dirty="0" smtClean="0"/>
              <a:t> oil spill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7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Look here is a 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44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 Method to evaluate noise levels at different frequencies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Important Assumption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Frequencies are relative to fish calls explain the units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Look we see that the average sound energy is not the same across all frequencies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is bad because we could be missing calls in the noise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92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way you can think about this is white light, “equally important”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Calls can stand out anywhere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36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my data after it</a:t>
            </a:r>
            <a:r>
              <a:rPr lang="en-US" baseline="0" dirty="0" smtClean="0"/>
              <a:t> has been whitened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75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From now on check out max peak to noise ratio</a:t>
            </a:r>
            <a:br>
              <a:rPr lang="en-US" dirty="0" smtClean="0"/>
            </a:b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Explain the orange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47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Naked eye look the same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Point </a:t>
            </a:r>
            <a:r>
              <a:rPr lang="en-US" baseline="0" dirty="0" smtClean="0"/>
              <a:t>out the </a:t>
            </a:r>
            <a:r>
              <a:rPr lang="en-US" baseline="0" dirty="0" err="1" smtClean="0"/>
              <a:t>highpass</a:t>
            </a:r>
            <a:r>
              <a:rPr lang="en-US" baseline="0" dirty="0" smtClean="0"/>
              <a:t> filter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Computationally cheap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76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Looking at top 5% of energy levels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my first stage threshold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Popcorn metaphor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is my second threshold filter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58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process a little over 2 years in 24 hours.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8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63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train 98</a:t>
            </a:r>
          </a:p>
          <a:p>
            <a:endParaRPr lang="en-US" dirty="0" smtClean="0"/>
          </a:p>
          <a:p>
            <a:r>
              <a:rPr lang="en-US" dirty="0" smtClean="0"/>
              <a:t>Croak 92</a:t>
            </a:r>
          </a:p>
          <a:p>
            <a:endParaRPr lang="en-US" dirty="0" smtClean="0"/>
          </a:p>
          <a:p>
            <a:r>
              <a:rPr lang="en-US" dirty="0" err="1" smtClean="0"/>
              <a:t>Jetski</a:t>
            </a:r>
            <a:r>
              <a:rPr lang="en-US" dirty="0" smtClean="0"/>
              <a:t> 91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76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Buzz 61</a:t>
            </a:r>
          </a:p>
          <a:p>
            <a:endParaRPr lang="en-US" dirty="0" smtClean="0"/>
          </a:p>
          <a:p>
            <a:r>
              <a:rPr lang="en-US" dirty="0" err="1" smtClean="0"/>
              <a:t>Downsweep</a:t>
            </a:r>
            <a:r>
              <a:rPr lang="en-US" dirty="0" smtClean="0"/>
              <a:t> 58</a:t>
            </a:r>
          </a:p>
          <a:p>
            <a:endParaRPr lang="en-US" dirty="0" smtClean="0"/>
          </a:p>
          <a:p>
            <a:r>
              <a:rPr lang="en-US" dirty="0" smtClean="0"/>
              <a:t>Pulse train 42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74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Beats 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48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23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4.9 million barrels; largest spill in history of petroleum industry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Explosion: April 20, 2010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Capping: July 12, 2010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Stopped: Sept 17, 2010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4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Main</a:t>
            </a:r>
            <a:r>
              <a:rPr lang="en-US" baseline="0" dirty="0" smtClean="0"/>
              <a:t> Pass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Explain </a:t>
            </a:r>
            <a:r>
              <a:rPr lang="en-US" dirty="0" smtClean="0"/>
              <a:t>Harp 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Show Louisiana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9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Not Logged 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Checking for Presence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Grey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7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Mention </a:t>
            </a:r>
            <a:r>
              <a:rPr lang="en-US" dirty="0" err="1" smtClean="0"/>
              <a:t>cnn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 am going to focus on</a:t>
            </a:r>
            <a:r>
              <a:rPr lang="en-US" baseline="0" dirty="0" smtClean="0"/>
              <a:t> the detector because that is what I have worked the most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4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Loud Noise</a:t>
            </a:r>
            <a:r>
              <a:rPr lang="en-US" baseline="0" dirty="0" smtClean="0"/>
              <a:t> Detector</a:t>
            </a: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Assuming </a:t>
            </a:r>
            <a:r>
              <a:rPr lang="en-US" dirty="0" smtClean="0"/>
              <a:t>the fish call is short enough relative to the duration of the audio segment that it doesn't</a:t>
            </a:r>
            <a:r>
              <a:rPr lang="mr-IN" dirty="0" smtClean="0"/>
              <a:t>’</a:t>
            </a:r>
            <a:r>
              <a:rPr lang="en-US" dirty="0" smtClean="0"/>
              <a:t>t have a big impact on the averages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53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what our</a:t>
            </a:r>
            <a:r>
              <a:rPr lang="en-US" baseline="0" dirty="0" smtClean="0"/>
              <a:t> original data looks like, cant see the call in there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need to do somethings to it to be able to see the call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But first I need to explain what a spectrogram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71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Warmer</a:t>
            </a:r>
            <a:r>
              <a:rPr lang="en-US" baseline="0" dirty="0" smtClean="0"/>
              <a:t> colors are louder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Inside each cell is a number that describes the energy level (how loud the sound is)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5D68B-E8BA-4949-9333-FD37A3F150C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D999-92DB-1E45-BD67-B8F4B295134F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A1590-537A-224C-BA7F-960459A00A15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38D2-65E3-6347-934C-2B800CE9CB8D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2BAE-7A91-254D-8A51-0F9869B7E951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5E2C1-454A-1241-A50D-F021E864CD04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5A9F-01A6-F540-9C77-135465F8BD4C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6385-5E35-3743-8AC2-963B06C7957A}" type="datetime1">
              <a:rPr lang="en-US" smtClean="0"/>
              <a:t>7/18/17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41B27-3F85-BC42-B1C9-727AE0FD988F}" type="datetime1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B03B3-5ADE-A141-95EE-3F812E6CE087}" type="datetime1">
              <a:rPr lang="en-US" smtClean="0"/>
              <a:t>7/18/17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AEB3D-2902-964D-9F34-8E852E5CA5EB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BF2CA-BF38-014B-A201-83FDAE7C449B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91B33-E2FC-464D-95C7-CA266356609F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C6B27-00CE-6749-A0F9-95B0D8FC0B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9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Detecting Life</a:t>
            </a:r>
            <a:br>
              <a:rPr lang="en-US" dirty="0" smtClean="0"/>
            </a:br>
            <a:r>
              <a:rPr lang="en-US" sz="2700" dirty="0"/>
              <a:t>A </a:t>
            </a:r>
            <a:r>
              <a:rPr lang="en-US" sz="2700" dirty="0" smtClean="0"/>
              <a:t>power and amplitude threshold </a:t>
            </a:r>
            <a:r>
              <a:rPr lang="en-US" sz="2700" dirty="0"/>
              <a:t>detector for fish calls in the Gulf of Mexico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Nicolas Jeffress</a:t>
            </a:r>
          </a:p>
          <a:p>
            <a:r>
              <a:rPr lang="en-US" dirty="0" smtClean="0"/>
              <a:t>Marine Bioacoustics Laboratory </a:t>
            </a:r>
          </a:p>
          <a:p>
            <a:r>
              <a:rPr lang="en-US" dirty="0" smtClean="0"/>
              <a:t>Marine Physical Laboratory Internship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32"/>
          <p:cNvSpPr/>
          <p:nvPr/>
        </p:nvSpPr>
        <p:spPr bwMode="gray">
          <a:xfrm>
            <a:off x="7627327" y="1219684"/>
            <a:ext cx="1341788" cy="644467"/>
          </a:xfrm>
          <a:prstGeom prst="homePlate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The Detector</a:t>
            </a:r>
            <a:endParaRPr lang="en-US" sz="1350" b="1" dirty="0">
              <a:solidFill>
                <a:prstClr val="white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9ED36-486B-914F-A8E0-77F1A123B1A7}" type="datetime1">
              <a:rPr lang="en-US" smtClean="0"/>
              <a:t>7/18/17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5" y="730632"/>
            <a:ext cx="6470350" cy="4852416"/>
          </a:xfrm>
          <a:prstGeom prst="rect">
            <a:avLst/>
          </a:prstGeom>
        </p:spPr>
      </p:pic>
      <p:pic>
        <p:nvPicPr>
          <p:cNvPr id="12" name="Content Placeholder 1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25" y="4809744"/>
            <a:ext cx="2062290" cy="1546607"/>
          </a:xfrm>
        </p:spPr>
      </p:pic>
    </p:spTree>
    <p:extLst>
      <p:ext uri="{BB962C8B-B14F-4D97-AF65-F5344CB8AC3E}">
        <p14:creationId xmlns:p14="http://schemas.microsoft.com/office/powerpoint/2010/main" val="16185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590221"/>
              </p:ext>
            </p:extLst>
          </p:nvPr>
        </p:nvGraphicFramePr>
        <p:xfrm>
          <a:off x="227558" y="2889414"/>
          <a:ext cx="3052372" cy="1345107"/>
        </p:xfrm>
        <a:graphic>
          <a:graphicData uri="http://schemas.openxmlformats.org/drawingml/2006/table">
            <a:tbl>
              <a:tblPr firstRow="1" bandRow="1"/>
              <a:tblGrid>
                <a:gridCol w="339152"/>
                <a:gridCol w="271322"/>
                <a:gridCol w="271322"/>
                <a:gridCol w="271322"/>
                <a:gridCol w="271322"/>
                <a:gridCol w="271322"/>
                <a:gridCol w="271322"/>
                <a:gridCol w="271322"/>
                <a:gridCol w="271322"/>
                <a:gridCol w="271322"/>
                <a:gridCol w="271322"/>
              </a:tblGrid>
              <a:tr h="227257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Frequency (Hz)</a:t>
                      </a:r>
                    </a:p>
                  </a:txBody>
                  <a:tcPr marL="4763" marR="4763" marT="4763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-14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-11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-16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-6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-15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-8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-18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-20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-10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-19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-16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70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Time (sec)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1123350"/>
            <a:ext cx="6878513" cy="6834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a Welch Power Spectral Density Estimate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0A38-4FF6-1C41-8515-0DAB5233F352}" type="datetime1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Jeffress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18838"/>
              </p:ext>
            </p:extLst>
          </p:nvPr>
        </p:nvGraphicFramePr>
        <p:xfrm>
          <a:off x="3719602" y="2539829"/>
          <a:ext cx="1894419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838"/>
                <a:gridCol w="781581"/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Frequency</a:t>
                      </a:r>
                      <a:r>
                        <a:rPr lang="en-US" sz="1400" b="0" baseline="0" dirty="0" smtClean="0">
                          <a:solidFill>
                            <a:schemeClr val="tx1"/>
                          </a:solidFill>
                        </a:rPr>
                        <a:t> (Hz)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Average Energy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800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-.1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-7.3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6.9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8.8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4.9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>
            <a:off x="3395014" y="3119821"/>
            <a:ext cx="227012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ight Arrow 13"/>
          <p:cNvSpPr/>
          <p:nvPr/>
        </p:nvSpPr>
        <p:spPr>
          <a:xfrm>
            <a:off x="5712717" y="3047882"/>
            <a:ext cx="342900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Arrow: Pentagon 28"/>
          <p:cNvSpPr/>
          <p:nvPr/>
        </p:nvSpPr>
        <p:spPr bwMode="gray">
          <a:xfrm>
            <a:off x="7507163" y="1126716"/>
            <a:ext cx="1341788" cy="644467"/>
          </a:xfrm>
          <a:prstGeom prst="homePlate">
            <a:avLst/>
          </a:prstGeom>
          <a:solidFill>
            <a:srgbClr val="A7A9AC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Concepts</a:t>
            </a:r>
            <a:endParaRPr lang="en-US" sz="1350" b="1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64768" y="2883801"/>
            <a:ext cx="1950122" cy="1095612"/>
            <a:chOff x="1481667" y="2590153"/>
            <a:chExt cx="2920999" cy="1493684"/>
          </a:xfrm>
        </p:grpSpPr>
        <p:sp>
          <p:nvSpPr>
            <p:cNvPr id="6" name="Right Arrow 5"/>
            <p:cNvSpPr/>
            <p:nvPr/>
          </p:nvSpPr>
          <p:spPr>
            <a:xfrm>
              <a:off x="1490133" y="2590153"/>
              <a:ext cx="2912531" cy="2743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1481667" y="2911927"/>
              <a:ext cx="2912531" cy="2743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1490134" y="3233701"/>
              <a:ext cx="2912531" cy="2743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1481668" y="3521609"/>
              <a:ext cx="2912531" cy="2743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1490135" y="3809517"/>
              <a:ext cx="2912531" cy="2743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69939" y="4542535"/>
            <a:ext cx="25320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*Taking average </a:t>
            </a:r>
            <a:r>
              <a:rPr lang="en-US" sz="1350" dirty="0"/>
              <a:t>across each row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25" y="2539828"/>
            <a:ext cx="2836228" cy="212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2BAE-7A91-254D-8A51-0F9869B7E951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762000"/>
            <a:ext cx="711250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7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2BAE-7A91-254D-8A51-0F9869B7E951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111914" y="3224165"/>
            <a:ext cx="342900" cy="71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3682" y="2625086"/>
          <a:ext cx="3048000" cy="228600"/>
        </p:xfrm>
        <a:graphic>
          <a:graphicData uri="http://schemas.openxmlformats.org/drawingml/2006/table">
            <a:tbl>
              <a:tblPr firstRow="1" bandRow="1"/>
              <a:tblGrid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</a:tblGrid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-13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-14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18746" y="2988125"/>
          <a:ext cx="3059418" cy="228600"/>
        </p:xfrm>
        <a:graphic>
          <a:graphicData uri="http://schemas.openxmlformats.org/drawingml/2006/table">
            <a:tbl>
              <a:tblPr firstRow="1" bandRow="1"/>
              <a:tblGrid>
                <a:gridCol w="348303"/>
                <a:gridCol w="301235"/>
                <a:gridCol w="301235"/>
                <a:gridCol w="301235"/>
                <a:gridCol w="301235"/>
                <a:gridCol w="301235"/>
                <a:gridCol w="301235"/>
                <a:gridCol w="301235"/>
                <a:gridCol w="301235"/>
                <a:gridCol w="301235"/>
              </a:tblGrid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-11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-16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-6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-15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13682" y="3351165"/>
          <a:ext cx="3048000" cy="228600"/>
        </p:xfrm>
        <a:graphic>
          <a:graphicData uri="http://schemas.openxmlformats.org/drawingml/2006/table">
            <a:tbl>
              <a:tblPr firstRow="1" bandRow="1"/>
              <a:tblGrid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</a:tblGrid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-8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30165" y="3739266"/>
          <a:ext cx="3048000" cy="228600"/>
        </p:xfrm>
        <a:graphic>
          <a:graphicData uri="http://schemas.openxmlformats.org/drawingml/2006/table">
            <a:tbl>
              <a:tblPr firstRow="1" bandRow="1"/>
              <a:tblGrid>
                <a:gridCol w="304800"/>
                <a:gridCol w="304800"/>
                <a:gridCol w="304800"/>
                <a:gridCol w="304800"/>
                <a:gridCol w="304800"/>
                <a:gridCol w="298142"/>
                <a:gridCol w="311458"/>
                <a:gridCol w="304800"/>
                <a:gridCol w="304800"/>
                <a:gridCol w="304800"/>
              </a:tblGrid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-18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-20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-10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0165" y="4138554"/>
          <a:ext cx="3048000" cy="228600"/>
        </p:xfrm>
        <a:graphic>
          <a:graphicData uri="http://schemas.openxmlformats.org/drawingml/2006/table">
            <a:tbl>
              <a:tblPr firstRow="1" bandRow="1"/>
              <a:tblGrid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</a:tblGrid>
              <a:tr h="228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-19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-16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669125" y="2836876"/>
            <a:ext cx="483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÷</a:t>
            </a:r>
            <a:endParaRPr lang="en-US" sz="4950" dirty="0"/>
          </a:p>
        </p:txBody>
      </p:sp>
      <p:sp>
        <p:nvSpPr>
          <p:cNvPr id="21" name="TextBox 20"/>
          <p:cNvSpPr txBox="1"/>
          <p:nvPr/>
        </p:nvSpPr>
        <p:spPr>
          <a:xfrm>
            <a:off x="4087591" y="1893553"/>
            <a:ext cx="81280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Average Energy</a:t>
            </a:r>
            <a:endParaRPr 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4341591" y="2563172"/>
            <a:ext cx="473922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-1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41591" y="3730322"/>
            <a:ext cx="411480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8.8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41591" y="4095946"/>
            <a:ext cx="411480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4.9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41591" y="3362904"/>
            <a:ext cx="411480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6.9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41591" y="2969770"/>
            <a:ext cx="473922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-7.3</a:t>
            </a:r>
          </a:p>
        </p:txBody>
      </p:sp>
      <p:sp>
        <p:nvSpPr>
          <p:cNvPr id="29" name="Arrow: Pentagon 28"/>
          <p:cNvSpPr/>
          <p:nvPr/>
        </p:nvSpPr>
        <p:spPr bwMode="gray">
          <a:xfrm>
            <a:off x="7507163" y="1126716"/>
            <a:ext cx="1341788" cy="644467"/>
          </a:xfrm>
          <a:prstGeom prst="homePlate">
            <a:avLst/>
          </a:prstGeom>
          <a:solidFill>
            <a:srgbClr val="A7A9AC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Concepts</a:t>
            </a:r>
            <a:endParaRPr lang="en-US" sz="1350" b="1" dirty="0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0" y="4480627"/>
            <a:ext cx="3764080" cy="18436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12" y="2401398"/>
            <a:ext cx="3142536" cy="23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1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Whitened vs Original Spectrogram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41D6-1D76-7C45-8E9D-2049A9E71D2F}" type="datetime1">
              <a:rPr lang="en-US" smtClean="0"/>
              <a:t>7/18/17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Arrow: Pentagon 32"/>
          <p:cNvSpPr/>
          <p:nvPr/>
        </p:nvSpPr>
        <p:spPr bwMode="gray">
          <a:xfrm>
            <a:off x="7627327" y="1219684"/>
            <a:ext cx="1341788" cy="644467"/>
          </a:xfrm>
          <a:prstGeom prst="homePlate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The Detector</a:t>
            </a:r>
            <a:endParaRPr lang="en-US" sz="1350" b="1" dirty="0">
              <a:solidFill>
                <a:prstClr val="white"/>
              </a:solidFill>
            </a:endParaRP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359153"/>
            <a:ext cx="4132778" cy="3099361"/>
          </a:xfrm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1" y="2359153"/>
            <a:ext cx="4132779" cy="3099362"/>
          </a:xfrm>
        </p:spPr>
      </p:pic>
    </p:spTree>
    <p:extLst>
      <p:ext uri="{BB962C8B-B14F-4D97-AF65-F5344CB8AC3E}">
        <p14:creationId xmlns:p14="http://schemas.microsoft.com/office/powerpoint/2010/main" val="120516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Whitened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8" y="2249425"/>
            <a:ext cx="4279092" cy="3209089"/>
          </a:xfrm>
        </p:spPr>
      </p:pic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41D6-1D76-7C45-8E9D-2049A9E71D2F}" type="datetime1">
              <a:rPr lang="en-US" smtClean="0"/>
              <a:t>7/18/17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Arrow: Pentagon 32"/>
          <p:cNvSpPr/>
          <p:nvPr/>
        </p:nvSpPr>
        <p:spPr bwMode="gray">
          <a:xfrm>
            <a:off x="7627327" y="1219684"/>
            <a:ext cx="1341788" cy="644467"/>
          </a:xfrm>
          <a:prstGeom prst="homePlate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The Detector</a:t>
            </a:r>
            <a:endParaRPr lang="en-US" sz="1350" b="1" dirty="0">
              <a:solidFill>
                <a:prstClr val="white"/>
              </a:solidFill>
            </a:endParaRPr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45" y="2249425"/>
            <a:ext cx="4096275" cy="3332817"/>
          </a:xfrm>
        </p:spPr>
      </p:pic>
    </p:spTree>
    <p:extLst>
      <p:ext uri="{BB962C8B-B14F-4D97-AF65-F5344CB8AC3E}">
        <p14:creationId xmlns:p14="http://schemas.microsoft.com/office/powerpoint/2010/main" val="2167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</a:t>
            </a:r>
            <a:r>
              <a:rPr lang="en-US" dirty="0" err="1" smtClean="0"/>
              <a:t>Highpass</a:t>
            </a:r>
            <a:r>
              <a:rPr lang="en-US" dirty="0" smtClean="0"/>
              <a:t> </a:t>
            </a:r>
            <a:r>
              <a:rPr lang="en-US" dirty="0" smtClean="0"/>
              <a:t>Filter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9" y="2286001"/>
            <a:ext cx="4230321" cy="317251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28ED-A424-7E44-A7DB-350BE98C69DF}" type="datetime1">
              <a:rPr lang="en-US" smtClean="0"/>
              <a:t>7/19/17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Arrow: Pentagon 32"/>
          <p:cNvSpPr/>
          <p:nvPr/>
        </p:nvSpPr>
        <p:spPr bwMode="gray">
          <a:xfrm>
            <a:off x="7627327" y="1219684"/>
            <a:ext cx="1341788" cy="644467"/>
          </a:xfrm>
          <a:prstGeom prst="homePlate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The Detector</a:t>
            </a:r>
            <a:endParaRPr lang="en-US" sz="1350" b="1" dirty="0">
              <a:solidFill>
                <a:prstClr val="white"/>
              </a:solidFill>
            </a:endParaRPr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286002"/>
            <a:ext cx="4051320" cy="3296240"/>
          </a:xfrm>
        </p:spPr>
      </p:pic>
    </p:spTree>
    <p:extLst>
      <p:ext uri="{BB962C8B-B14F-4D97-AF65-F5344CB8AC3E}">
        <p14:creationId xmlns:p14="http://schemas.microsoft.com/office/powerpoint/2010/main" val="15105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Power </a:t>
            </a:r>
            <a:r>
              <a:rPr lang="en-US" dirty="0" smtClean="0"/>
              <a:t>Threshold Filter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E45F-FE10-B440-A919-E1BAB4C0358C}" type="datetime1">
              <a:rPr lang="en-US" smtClean="0"/>
              <a:t>7/18/17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Arrow: Pentagon 32"/>
          <p:cNvSpPr/>
          <p:nvPr/>
        </p:nvSpPr>
        <p:spPr bwMode="gray">
          <a:xfrm>
            <a:off x="7627327" y="1219684"/>
            <a:ext cx="1341788" cy="644467"/>
          </a:xfrm>
          <a:prstGeom prst="homePlate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The Detector</a:t>
            </a:r>
            <a:endParaRPr lang="en-US" sz="1350" b="1" dirty="0">
              <a:solidFill>
                <a:prstClr val="white"/>
              </a:solidFill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8" y="2157985"/>
            <a:ext cx="4401022" cy="3300530"/>
          </a:xfrm>
        </p:spPr>
      </p:pic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157984"/>
            <a:ext cx="4208662" cy="3424257"/>
          </a:xfrm>
        </p:spPr>
      </p:pic>
    </p:spTree>
    <p:extLst>
      <p:ext uri="{BB962C8B-B14F-4D97-AF65-F5344CB8AC3E}">
        <p14:creationId xmlns:p14="http://schemas.microsoft.com/office/powerpoint/2010/main" val="41363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Amplitude </a:t>
            </a:r>
            <a:r>
              <a:rPr lang="en-US" dirty="0" smtClean="0"/>
              <a:t>Threshold Filter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088386"/>
            <a:ext cx="1659923" cy="233402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BF72-D853-F04E-B47B-F75B3D4F048B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Arrow: Pentagon 32"/>
          <p:cNvSpPr/>
          <p:nvPr/>
        </p:nvSpPr>
        <p:spPr bwMode="gray">
          <a:xfrm>
            <a:off x="7627327" y="1219684"/>
            <a:ext cx="1341788" cy="644467"/>
          </a:xfrm>
          <a:prstGeom prst="homePlate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The Detector</a:t>
            </a:r>
            <a:endParaRPr lang="en-US" sz="1350" b="1" dirty="0">
              <a:solidFill>
                <a:prstClr val="white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19" y="2103120"/>
            <a:ext cx="5227531" cy="4253231"/>
          </a:xfrm>
        </p:spPr>
      </p:pic>
    </p:spTree>
    <p:extLst>
      <p:ext uri="{BB962C8B-B14F-4D97-AF65-F5344CB8AC3E}">
        <p14:creationId xmlns:p14="http://schemas.microsoft.com/office/powerpoint/2010/main" val="5246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stats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EFAB-7510-C841-B5AE-BF8894F233DD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Arrow: Pentagon 32"/>
          <p:cNvSpPr/>
          <p:nvPr/>
        </p:nvSpPr>
        <p:spPr bwMode="gray">
          <a:xfrm>
            <a:off x="7627327" y="1219684"/>
            <a:ext cx="1341788" cy="644467"/>
          </a:xfrm>
          <a:prstGeom prst="homePlate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The Detector</a:t>
            </a:r>
            <a:endParaRPr lang="en-US" sz="1350" b="1" dirty="0">
              <a:solidFill>
                <a:prstClr val="white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552944"/>
              </p:ext>
            </p:extLst>
          </p:nvPr>
        </p:nvGraphicFramePr>
        <p:xfrm>
          <a:off x="850900" y="2125266"/>
          <a:ext cx="7277100" cy="30447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6250"/>
                <a:gridCol w="1709626"/>
                <a:gridCol w="1965088"/>
                <a:gridCol w="1906136"/>
              </a:tblGrid>
              <a:tr h="338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Detected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Present in Log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Accuracy (%)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</a:tr>
              <a:tr h="338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Beats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800" u="none" strike="noStrike" dirty="0" smtClean="0">
                          <a:effectLst/>
                        </a:rPr>
                        <a:t>23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</a:tr>
              <a:tr h="338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Buzz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800" u="none" strike="noStrike">
                          <a:effectLst/>
                        </a:rPr>
                        <a:t>51</a:t>
                      </a:r>
                      <a:endParaRPr lang="uk-UA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u="none" strike="noStrike">
                          <a:effectLst/>
                        </a:rPr>
                        <a:t>83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u="none" strike="noStrike" dirty="0" smtClean="0">
                          <a:effectLst/>
                        </a:rPr>
                        <a:t>61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</a:tr>
              <a:tr h="338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Click 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u="none" strike="noStrike">
                          <a:effectLst/>
                        </a:rPr>
                        <a:t>321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800" u="none" strike="noStrike" dirty="0" smtClean="0">
                          <a:effectLst/>
                        </a:rPr>
                        <a:t>98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</a:tr>
              <a:tr h="338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Croak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205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221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800" u="none" strike="noStrike" dirty="0" smtClean="0">
                          <a:effectLst/>
                        </a:rPr>
                        <a:t>92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</a:tr>
              <a:tr h="338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Downsweep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u="none" strike="noStrike">
                          <a:effectLst/>
                        </a:rPr>
                        <a:t>11</a:t>
                      </a:r>
                      <a:endParaRPr lang="cs-CZ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u="none" strike="noStrike" dirty="0" smtClean="0">
                          <a:effectLst/>
                        </a:rPr>
                        <a:t>58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</a:tr>
              <a:tr h="338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Jet-Ski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109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 smtClean="0">
                          <a:effectLst/>
                        </a:rPr>
                        <a:t>91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</a:tr>
              <a:tr h="338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Pulse Train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22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</a:rPr>
                        <a:t>52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 smtClean="0">
                          <a:effectLst/>
                        </a:rPr>
                        <a:t>42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</a:tr>
              <a:tr h="338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Total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1" u="none" strike="noStrike" dirty="0">
                          <a:effectLst/>
                        </a:rPr>
                        <a:t>708</a:t>
                      </a:r>
                      <a:endParaRPr lang="is-I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b="1" u="none" strike="noStrike" dirty="0">
                          <a:effectLst/>
                        </a:rPr>
                        <a:t>822</a:t>
                      </a:r>
                      <a:endParaRPr lang="is-I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800" b="1" u="none" strike="noStrike" dirty="0" smtClean="0">
                          <a:effectLst/>
                        </a:rPr>
                        <a:t>86</a:t>
                      </a:r>
                      <a:endParaRPr lang="hr-H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21766" y="5431536"/>
            <a:ext cx="60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process 2 years of data in 24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DEA9-414F-7C42-BF46-C8F7070785D8}" type="datetime1">
              <a:rPr lang="en-US" smtClean="0"/>
              <a:t>7/18/17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28650" y="2095041"/>
            <a:ext cx="7745342" cy="644467"/>
            <a:chOff x="623888" y="1048247"/>
            <a:chExt cx="8198727" cy="468000"/>
          </a:xfrm>
        </p:grpSpPr>
        <p:sp>
          <p:nvSpPr>
            <p:cNvPr id="5" name="Arrow: Chevron 19"/>
            <p:cNvSpPr/>
            <p:nvPr/>
          </p:nvSpPr>
          <p:spPr bwMode="gray">
            <a:xfrm>
              <a:off x="1878988" y="1048247"/>
              <a:ext cx="6943627" cy="468000"/>
            </a:xfrm>
            <a:prstGeom prst="chevron">
              <a:avLst/>
            </a:prstGeom>
            <a:solidFill>
              <a:srgbClr val="414042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defTabSz="511880"/>
              <a:r>
                <a:rPr lang="en-US" sz="1350" dirty="0">
                  <a:solidFill>
                    <a:schemeClr val="accent2"/>
                  </a:solidFill>
                </a:rPr>
                <a:t>Deepwater Horizon </a:t>
              </a:r>
              <a:r>
                <a:rPr lang="en-US" sz="1350" dirty="0">
                  <a:solidFill>
                    <a:prstClr val="white"/>
                  </a:solidFill>
                </a:rPr>
                <a:t>and our </a:t>
              </a:r>
              <a:r>
                <a:rPr lang="en-US" sz="1350" dirty="0">
                  <a:solidFill>
                    <a:schemeClr val="accent2"/>
                  </a:solidFill>
                </a:rPr>
                <a:t>Motivation</a:t>
              </a:r>
              <a:r>
                <a:rPr lang="en-US" sz="1350" dirty="0">
                  <a:solidFill>
                    <a:prstClr val="white"/>
                  </a:solidFill>
                </a:rPr>
                <a:t> for the project.</a:t>
              </a:r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6" name="Arrow: Pentagon 20"/>
            <p:cNvSpPr/>
            <p:nvPr/>
          </p:nvSpPr>
          <p:spPr bwMode="gray">
            <a:xfrm>
              <a:off x="623888" y="1048247"/>
              <a:ext cx="1420331" cy="468000"/>
            </a:xfrm>
            <a:prstGeom prst="homePlate">
              <a:avLst/>
            </a:prstGeom>
            <a:solidFill>
              <a:srgbClr val="00A79D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defTabSz="342886"/>
              <a:r>
                <a:rPr lang="en-US" sz="1350" b="1" dirty="0">
                  <a:solidFill>
                    <a:prstClr val="white"/>
                  </a:solidFill>
                </a:rPr>
                <a:t>Background</a:t>
              </a:r>
              <a:endParaRPr lang="en-US" sz="13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8650" y="2817302"/>
            <a:ext cx="7745342" cy="644467"/>
            <a:chOff x="623888" y="1754636"/>
            <a:chExt cx="8198727" cy="468000"/>
          </a:xfrm>
        </p:grpSpPr>
        <p:sp>
          <p:nvSpPr>
            <p:cNvPr id="8" name="Arrow: Chevron 22"/>
            <p:cNvSpPr/>
            <p:nvPr/>
          </p:nvSpPr>
          <p:spPr bwMode="gray">
            <a:xfrm>
              <a:off x="1878988" y="1754636"/>
              <a:ext cx="6943627" cy="468000"/>
            </a:xfrm>
            <a:prstGeom prst="chevron">
              <a:avLst/>
            </a:prstGeom>
            <a:solidFill>
              <a:srgbClr val="414042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sz="1350" dirty="0">
                  <a:solidFill>
                    <a:prstClr val="white"/>
                  </a:solidFill>
                </a:rPr>
                <a:t>Main project components: </a:t>
              </a:r>
              <a:r>
                <a:rPr lang="en-US" sz="1350" dirty="0">
                  <a:solidFill>
                    <a:schemeClr val="accent2"/>
                  </a:solidFill>
                </a:rPr>
                <a:t>Detector</a:t>
              </a:r>
              <a:r>
                <a:rPr lang="en-US" sz="1350" dirty="0">
                  <a:solidFill>
                    <a:prstClr val="white"/>
                  </a:solidFill>
                </a:rPr>
                <a:t>, </a:t>
              </a:r>
              <a:r>
                <a:rPr lang="en-US" sz="1350" dirty="0">
                  <a:solidFill>
                    <a:schemeClr val="accent2"/>
                  </a:solidFill>
                </a:rPr>
                <a:t>Image Processor</a:t>
              </a:r>
              <a:r>
                <a:rPr lang="en-US" sz="1350" dirty="0">
                  <a:solidFill>
                    <a:prstClr val="white"/>
                  </a:solidFill>
                </a:rPr>
                <a:t>, </a:t>
              </a:r>
              <a:r>
                <a:rPr lang="en-US" sz="1350" dirty="0">
                  <a:solidFill>
                    <a:schemeClr val="accent2"/>
                  </a:solidFill>
                </a:rPr>
                <a:t>Classifier  </a:t>
              </a:r>
              <a:endParaRPr lang="en-US" sz="1350" dirty="0">
                <a:solidFill>
                  <a:schemeClr val="accent2"/>
                </a:solidFill>
              </a:endParaRPr>
            </a:p>
          </p:txBody>
        </p:sp>
        <p:sp>
          <p:nvSpPr>
            <p:cNvPr id="9" name="Arrow: Pentagon 23"/>
            <p:cNvSpPr/>
            <p:nvPr/>
          </p:nvSpPr>
          <p:spPr bwMode="gray">
            <a:xfrm>
              <a:off x="623888" y="1754636"/>
              <a:ext cx="1420331" cy="468000"/>
            </a:xfrm>
            <a:prstGeom prst="homePlate">
              <a:avLst/>
            </a:prstGeom>
            <a:solidFill>
              <a:srgbClr val="FE5000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defTabSz="342886"/>
              <a:r>
                <a:rPr lang="en-US" sz="1350" b="1" dirty="0">
                  <a:solidFill>
                    <a:prstClr val="white"/>
                  </a:solidFill>
                </a:rPr>
                <a:t>Project Overview</a:t>
              </a:r>
              <a:endParaRPr lang="en-US" sz="13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8650" y="3533701"/>
            <a:ext cx="7745342" cy="644467"/>
            <a:chOff x="623888" y="2461026"/>
            <a:chExt cx="8198727" cy="468000"/>
          </a:xfrm>
        </p:grpSpPr>
        <p:sp>
          <p:nvSpPr>
            <p:cNvPr id="11" name="Arrow: Chevron 27"/>
            <p:cNvSpPr/>
            <p:nvPr/>
          </p:nvSpPr>
          <p:spPr bwMode="gray">
            <a:xfrm>
              <a:off x="1878988" y="2461026"/>
              <a:ext cx="6943627" cy="468000"/>
            </a:xfrm>
            <a:prstGeom prst="chevron">
              <a:avLst/>
            </a:prstGeom>
            <a:solidFill>
              <a:srgbClr val="414042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defTabSz="511880"/>
              <a:r>
                <a:rPr lang="en-US" sz="1350" dirty="0">
                  <a:solidFill>
                    <a:prstClr val="white"/>
                  </a:solidFill>
                </a:rPr>
                <a:t>Discussion of </a:t>
              </a:r>
              <a:r>
                <a:rPr lang="en-US" sz="1350" dirty="0">
                  <a:solidFill>
                    <a:schemeClr val="accent2"/>
                  </a:solidFill>
                </a:rPr>
                <a:t>Spectrograms</a:t>
              </a:r>
              <a:r>
                <a:rPr lang="en-US" sz="1350" dirty="0">
                  <a:solidFill>
                    <a:prstClr val="white"/>
                  </a:solidFill>
                </a:rPr>
                <a:t> and </a:t>
              </a:r>
              <a:r>
                <a:rPr lang="en-US" sz="1350" dirty="0">
                  <a:solidFill>
                    <a:schemeClr val="accent2"/>
                  </a:solidFill>
                </a:rPr>
                <a:t>Whitening</a:t>
              </a:r>
              <a:endParaRPr lang="en-US" sz="135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Arrow: Pentagon 28"/>
            <p:cNvSpPr/>
            <p:nvPr/>
          </p:nvSpPr>
          <p:spPr bwMode="gray">
            <a:xfrm>
              <a:off x="623888" y="2461026"/>
              <a:ext cx="1420331" cy="468000"/>
            </a:xfrm>
            <a:prstGeom prst="homePlate">
              <a:avLst/>
            </a:prstGeom>
            <a:solidFill>
              <a:srgbClr val="A7A9AC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defTabSz="342886"/>
              <a:r>
                <a:rPr lang="en-US" sz="1350" b="1" dirty="0">
                  <a:solidFill>
                    <a:prstClr val="white"/>
                  </a:solidFill>
                </a:rPr>
                <a:t>Concepts</a:t>
              </a:r>
              <a:endParaRPr lang="en-US" sz="13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8650" y="4255962"/>
            <a:ext cx="7745342" cy="644467"/>
            <a:chOff x="623888" y="3167416"/>
            <a:chExt cx="8198727" cy="468000"/>
          </a:xfrm>
        </p:grpSpPr>
        <p:sp>
          <p:nvSpPr>
            <p:cNvPr id="14" name="Arrow: Chevron 31"/>
            <p:cNvSpPr/>
            <p:nvPr/>
          </p:nvSpPr>
          <p:spPr bwMode="gray">
            <a:xfrm>
              <a:off x="1878988" y="3167416"/>
              <a:ext cx="6943627" cy="468000"/>
            </a:xfrm>
            <a:prstGeom prst="chevron">
              <a:avLst/>
            </a:prstGeom>
            <a:solidFill>
              <a:srgbClr val="414042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IN" sz="1350" dirty="0">
                  <a:solidFill>
                    <a:prstClr val="white"/>
                  </a:solidFill>
                </a:rPr>
                <a:t>Detailed Discussion of the Detector and its </a:t>
              </a:r>
              <a:r>
                <a:rPr lang="en-IN" sz="1350" dirty="0">
                  <a:solidFill>
                    <a:schemeClr val="accent2"/>
                  </a:solidFill>
                </a:rPr>
                <a:t>filters</a:t>
              </a:r>
              <a:endParaRPr lang="en-US" sz="135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Arrow: Pentagon 32"/>
            <p:cNvSpPr/>
            <p:nvPr/>
          </p:nvSpPr>
          <p:spPr bwMode="gray">
            <a:xfrm>
              <a:off x="623888" y="3167416"/>
              <a:ext cx="1420331" cy="468000"/>
            </a:xfrm>
            <a:prstGeom prst="homePlat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defTabSz="342886"/>
              <a:r>
                <a:rPr lang="en-US" sz="1350" b="1" dirty="0">
                  <a:solidFill>
                    <a:prstClr val="white"/>
                  </a:solidFill>
                </a:rPr>
                <a:t>The Detector</a:t>
              </a:r>
              <a:endParaRPr lang="en-US" sz="13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8650" y="4984083"/>
            <a:ext cx="7765792" cy="644467"/>
            <a:chOff x="623888" y="3873805"/>
            <a:chExt cx="8220374" cy="468000"/>
          </a:xfrm>
        </p:grpSpPr>
        <p:sp>
          <p:nvSpPr>
            <p:cNvPr id="17" name="Arrow: Chevron 35"/>
            <p:cNvSpPr/>
            <p:nvPr/>
          </p:nvSpPr>
          <p:spPr bwMode="gray">
            <a:xfrm>
              <a:off x="1900635" y="3873805"/>
              <a:ext cx="6943627" cy="468000"/>
            </a:xfrm>
            <a:prstGeom prst="chevron">
              <a:avLst/>
            </a:prstGeom>
            <a:solidFill>
              <a:srgbClr val="414042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IN" sz="1350" dirty="0">
                  <a:solidFill>
                    <a:prstClr val="white"/>
                  </a:solidFill>
                </a:rPr>
                <a:t>Next steps to advance this project</a:t>
              </a:r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8" name="Arrow: Pentagon 48"/>
            <p:cNvSpPr/>
            <p:nvPr/>
          </p:nvSpPr>
          <p:spPr bwMode="gray">
            <a:xfrm>
              <a:off x="623888" y="3873805"/>
              <a:ext cx="1420331" cy="468000"/>
            </a:xfrm>
            <a:prstGeom prst="homePlate">
              <a:avLst/>
            </a:prstGeom>
            <a:solidFill>
              <a:srgbClr val="3CB6CE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defTabSz="342886"/>
              <a:r>
                <a:rPr lang="en-US" sz="1350" b="1" dirty="0">
                  <a:solidFill>
                    <a:prstClr val="white"/>
                  </a:solidFill>
                </a:rPr>
                <a:t>Next Steps</a:t>
              </a:r>
              <a:endParaRPr lang="en-US" sz="1350" b="1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690689"/>
            <a:ext cx="2590800" cy="2590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2BAE-7A91-254D-8A51-0F9869B7E951}" type="datetime1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90689"/>
            <a:ext cx="2590800" cy="259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690689"/>
            <a:ext cx="2590800" cy="259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1950" y="4517136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Train 98%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9950" y="4517136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Croak 92%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81750" y="4517136"/>
            <a:ext cx="232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Jet-Ski 91%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80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2BAE-7A91-254D-8A51-0F9869B7E951}" type="datetime1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949769"/>
            <a:ext cx="2590800" cy="259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2028066"/>
            <a:ext cx="2590800" cy="259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949769"/>
            <a:ext cx="2590800" cy="2590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8650" y="4906028"/>
            <a:ext cx="218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Buzz 61%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78149" y="4894462"/>
            <a:ext cx="218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Downsweep</a:t>
            </a:r>
            <a:r>
              <a:rPr lang="en-US" dirty="0" smtClean="0"/>
              <a:t> 58%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91250" y="4894462"/>
            <a:ext cx="218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Pulse Train 42%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Ugly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2BAE-7A91-254D-8A51-0F9869B7E951}" type="datetime1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26" y="1946721"/>
            <a:ext cx="3722559" cy="37225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28950" y="5852160"/>
            <a:ext cx="161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Beats 23%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086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mtClean="0"/>
          </a:p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533400" y="2226469"/>
            <a:ext cx="7981950" cy="3263504"/>
          </a:xfrm>
        </p:spPr>
        <p:txBody>
          <a:bodyPr/>
          <a:lstStyle/>
          <a:p>
            <a:r>
              <a:rPr lang="en-US" dirty="0" smtClean="0"/>
              <a:t>Debug Classifier</a:t>
            </a:r>
          </a:p>
          <a:p>
            <a:r>
              <a:rPr lang="en-US" dirty="0" smtClean="0"/>
              <a:t>Run Detector on all Data</a:t>
            </a:r>
          </a:p>
          <a:p>
            <a:r>
              <a:rPr lang="en-US" dirty="0" smtClean="0"/>
              <a:t>Make images of detections so everything is ready to go by the time classifier is debugged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D952-6257-4F40-8FBD-58D44D59A3E6}" type="datetime1">
              <a:rPr lang="en-US" smtClean="0"/>
              <a:pPr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Arrow: Pentagon 48"/>
          <p:cNvSpPr/>
          <p:nvPr/>
        </p:nvSpPr>
        <p:spPr bwMode="gray">
          <a:xfrm>
            <a:off x="7433893" y="1254037"/>
            <a:ext cx="1341788" cy="644467"/>
          </a:xfrm>
          <a:prstGeom prst="homePlate">
            <a:avLst/>
          </a:prstGeom>
          <a:solidFill>
            <a:srgbClr val="3CB6CE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Next Steps</a:t>
            </a:r>
            <a:endParaRPr lang="en-US" sz="135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Ana </a:t>
            </a:r>
            <a:r>
              <a:rPr lang="en-US" dirty="0" err="1" smtClean="0"/>
              <a:t>Sirovic</a:t>
            </a:r>
            <a:endParaRPr lang="en-US" dirty="0" smtClean="0"/>
          </a:p>
          <a:p>
            <a:r>
              <a:rPr lang="en-US" dirty="0" err="1"/>
              <a:t>Jigarkumar</a:t>
            </a:r>
            <a:r>
              <a:rPr lang="en-US" dirty="0"/>
              <a:t> </a:t>
            </a:r>
            <a:r>
              <a:rPr lang="en-US" dirty="0" smtClean="0"/>
              <a:t>Patel</a:t>
            </a:r>
          </a:p>
          <a:p>
            <a:r>
              <a:rPr lang="en-US" dirty="0"/>
              <a:t>Katherine </a:t>
            </a:r>
            <a:r>
              <a:rPr lang="en-US" dirty="0" smtClean="0"/>
              <a:t>Cameron (KC)</a:t>
            </a:r>
            <a:endParaRPr lang="en-US" dirty="0"/>
          </a:p>
          <a:p>
            <a:r>
              <a:rPr lang="en-US" dirty="0"/>
              <a:t>Camille </a:t>
            </a:r>
            <a:r>
              <a:rPr lang="en-US" dirty="0" err="1" smtClean="0"/>
              <a:t>Pagniello</a:t>
            </a:r>
            <a:endParaRPr lang="en-US" dirty="0" smtClean="0"/>
          </a:p>
          <a:p>
            <a:r>
              <a:rPr lang="en-US" dirty="0" smtClean="0"/>
              <a:t>William </a:t>
            </a:r>
            <a:r>
              <a:rPr lang="en-US" dirty="0" err="1" smtClean="0"/>
              <a:t>Hodgkiss</a:t>
            </a:r>
            <a:endParaRPr lang="en-US" dirty="0"/>
          </a:p>
          <a:p>
            <a:r>
              <a:rPr lang="en-US" dirty="0"/>
              <a:t>Eric </a:t>
            </a:r>
            <a:r>
              <a:rPr lang="en-US" dirty="0" smtClean="0"/>
              <a:t>Orenstein</a:t>
            </a:r>
          </a:p>
          <a:p>
            <a:r>
              <a:rPr lang="en-US" dirty="0"/>
              <a:t>MPL </a:t>
            </a:r>
            <a:r>
              <a:rPr lang="en-US" dirty="0" smtClean="0"/>
              <a:t>internship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Beverly Kennedy, Eva </a:t>
            </a:r>
            <a:r>
              <a:rPr lang="en-US" dirty="0" smtClean="0"/>
              <a:t>Friedlander </a:t>
            </a:r>
          </a:p>
          <a:p>
            <a:r>
              <a:rPr lang="en-US" dirty="0" smtClean="0"/>
              <a:t>Instrument </a:t>
            </a:r>
            <a:r>
              <a:rPr lang="en-US" dirty="0"/>
              <a:t>deployment, recovery, and data processing: T. Christiansen, C. </a:t>
            </a:r>
            <a:r>
              <a:rPr lang="en-US" dirty="0" err="1"/>
              <a:t>Garsha</a:t>
            </a:r>
            <a:r>
              <a:rPr lang="en-US" dirty="0"/>
              <a:t>, R. Griswold, B. Hurley, J. Hurwitz, E. O’Neil, B. Thayer, and S. Wiggins. </a:t>
            </a:r>
          </a:p>
          <a:p>
            <a:r>
              <a:rPr lang="en-US" dirty="0"/>
              <a:t>Ryan </a:t>
            </a:r>
            <a:r>
              <a:rPr lang="en-US" dirty="0" err="1"/>
              <a:t>Kastner</a:t>
            </a:r>
            <a:r>
              <a:rPr lang="en-US" dirty="0"/>
              <a:t> and students in CSE 145 &amp; CSE 237D: Chao (Jack) Li, </a:t>
            </a:r>
            <a:r>
              <a:rPr lang="en-US" dirty="0" err="1"/>
              <a:t>Jiashen</a:t>
            </a:r>
            <a:r>
              <a:rPr lang="en-US" dirty="0"/>
              <a:t> Wang, Jeremy Smith, Rochelle </a:t>
            </a:r>
            <a:r>
              <a:rPr lang="en-US" dirty="0" err="1"/>
              <a:t>Manongdo</a:t>
            </a:r>
            <a:r>
              <a:rPr lang="en-US" dirty="0"/>
              <a:t>, Luis </a:t>
            </a:r>
            <a:r>
              <a:rPr lang="en-US" dirty="0" err="1"/>
              <a:t>Llobrera</a:t>
            </a:r>
            <a:r>
              <a:rPr lang="en-US" dirty="0"/>
              <a:t>, Tiffany Huang</a:t>
            </a:r>
          </a:p>
          <a:p>
            <a:r>
              <a:rPr lang="en-US" dirty="0"/>
              <a:t>Based on work supported by the NRDA partners, and BP (Award #20105138) and CIMAGE and CIMAGE II (grants from BP/The Gulf of Mexico Research Initiative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7E10C-8462-7444-BAA2-7591AB668E01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7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Water Horizon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1C0B-2CDF-094D-80DB-25798373C505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30" name="Picture 6" descr="https://upload.wikimedia.org/wikipedia/commons/thumb/9/9d/Deepwater_Horizon_offshore_drilling_unit_on_fire_2010.jpg/1920px-Deepwater_Horizon_offshore_drilling_unit_on_fire_201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458" y="2304958"/>
            <a:ext cx="3696404" cy="277037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659359" y="5166807"/>
            <a:ext cx="453521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By Unknown - US Coast Guard - 100421-G-XXXXL- Deepwater Horizon fire (Direct link), Public Domain</a:t>
            </a:r>
          </a:p>
          <a:p>
            <a:r>
              <a:rPr lang="en-US" sz="825" dirty="0"/>
              <a:t>https://commons.wikimedia.org/w/index.php?curid=10089914</a:t>
            </a:r>
            <a:endParaRPr lang="en-US" sz="825" dirty="0"/>
          </a:p>
        </p:txBody>
      </p:sp>
      <p:pic>
        <p:nvPicPr>
          <p:cNvPr id="1032" name="Picture 8" descr="Image result for map of deepwater horizon oil spil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0" y="2327362"/>
            <a:ext cx="3626827" cy="272557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28650" y="5119524"/>
            <a:ext cx="359746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825" dirty="0"/>
              <a:t>Richard </a:t>
            </a:r>
            <a:r>
              <a:rPr lang="en-US" sz="825" dirty="0" err="1"/>
              <a:t>Pallardy</a:t>
            </a:r>
            <a:r>
              <a:rPr lang="en-US" sz="825" dirty="0"/>
              <a:t>, Deepwater Horizon oil spill of 2010, </a:t>
            </a:r>
            <a:r>
              <a:rPr lang="en-US" sz="825" dirty="0" err="1"/>
              <a:t>Encyclopædia</a:t>
            </a:r>
            <a:r>
              <a:rPr lang="en-US" sz="825" dirty="0"/>
              <a:t> Britannica, </a:t>
            </a:r>
          </a:p>
          <a:p>
            <a:r>
              <a:rPr lang="en-US" sz="825" dirty="0"/>
              <a:t>https://www.britannica.com/event/Deepwater-Horizon-oil-spill-of-2010</a:t>
            </a:r>
            <a:endParaRPr lang="en-US" sz="825" dirty="0"/>
          </a:p>
        </p:txBody>
      </p:sp>
      <p:sp>
        <p:nvSpPr>
          <p:cNvPr id="10" name="Arrow: Pentagon 20"/>
          <p:cNvSpPr/>
          <p:nvPr/>
        </p:nvSpPr>
        <p:spPr bwMode="gray">
          <a:xfrm>
            <a:off x="7366984" y="1236601"/>
            <a:ext cx="1341788" cy="644467"/>
          </a:xfrm>
          <a:prstGeom prst="homePlate">
            <a:avLst/>
          </a:prstGeom>
          <a:solidFill>
            <a:srgbClr val="00A79D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Background</a:t>
            </a:r>
            <a:endParaRPr lang="en-US" sz="135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Acoustic recordings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519629"/>
            <a:ext cx="6083046" cy="1662483"/>
          </a:xfrm>
        </p:spPr>
        <p:txBody>
          <a:bodyPr/>
          <a:lstStyle/>
          <a:p>
            <a:r>
              <a:rPr lang="en-US" dirty="0" smtClean="0"/>
              <a:t>High-frequency Acoustic Recording Package</a:t>
            </a:r>
          </a:p>
          <a:p>
            <a:r>
              <a:rPr lang="en-US" dirty="0" smtClean="0"/>
              <a:t>Data collection: July 2010 – April 2016</a:t>
            </a:r>
            <a:endParaRPr lang="en-US" dirty="0"/>
          </a:p>
        </p:txBody>
      </p:sp>
      <p:pic>
        <p:nvPicPr>
          <p:cNvPr id="6" name="Picture 5" descr="HAR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84" y="2162440"/>
            <a:ext cx="1593761" cy="3649228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5" t="24627" r="32239" b="16045"/>
          <a:stretch/>
        </p:blipFill>
        <p:spPr bwMode="auto">
          <a:xfrm>
            <a:off x="669563" y="2936703"/>
            <a:ext cx="5426309" cy="312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92495" y="4443367"/>
            <a:ext cx="21809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90 m depth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~30 mi from DWH oil spill</a:t>
            </a:r>
          </a:p>
        </p:txBody>
      </p:sp>
      <p:sp>
        <p:nvSpPr>
          <p:cNvPr id="10" name="Arrow: Pentagon 20"/>
          <p:cNvSpPr/>
          <p:nvPr/>
        </p:nvSpPr>
        <p:spPr bwMode="gray">
          <a:xfrm>
            <a:off x="7366984" y="1236601"/>
            <a:ext cx="1341788" cy="644467"/>
          </a:xfrm>
          <a:prstGeom prst="homePlate">
            <a:avLst/>
          </a:prstGeom>
          <a:solidFill>
            <a:srgbClr val="00A79D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Background</a:t>
            </a:r>
            <a:endParaRPr lang="en-US" sz="135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2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9268A-349E-6E4E-978B-4CF7CDDE8E25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Arrow: Pentagon 20"/>
          <p:cNvSpPr/>
          <p:nvPr/>
        </p:nvSpPr>
        <p:spPr bwMode="gray">
          <a:xfrm>
            <a:off x="7366984" y="1236601"/>
            <a:ext cx="1341788" cy="644467"/>
          </a:xfrm>
          <a:prstGeom prst="homePlate">
            <a:avLst/>
          </a:prstGeom>
          <a:solidFill>
            <a:srgbClr val="00A79D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Background</a:t>
            </a:r>
            <a:endParaRPr lang="en-US" sz="1350" b="1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794" t="20706" r="54091" b="11177"/>
          <a:stretch/>
        </p:blipFill>
        <p:spPr>
          <a:xfrm>
            <a:off x="1055758" y="2320029"/>
            <a:ext cx="6415241" cy="31097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09742" y="3784344"/>
            <a:ext cx="21088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Cumulative hours per week</a:t>
            </a:r>
            <a:endParaRPr lang="en-US" sz="1350" dirty="0"/>
          </a:p>
        </p:txBody>
      </p:sp>
      <p:sp>
        <p:nvSpPr>
          <p:cNvPr id="10" name="TextBox 9"/>
          <p:cNvSpPr txBox="1"/>
          <p:nvPr/>
        </p:nvSpPr>
        <p:spPr>
          <a:xfrm rot="5400000">
            <a:off x="6659763" y="3724848"/>
            <a:ext cx="18477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Percent effort per week</a:t>
            </a:r>
            <a:endParaRPr lang="en-US" sz="13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510" t="76777" r="54364" b="18778"/>
          <a:stretch/>
        </p:blipFill>
        <p:spPr>
          <a:xfrm>
            <a:off x="1083181" y="5384490"/>
            <a:ext cx="6415240" cy="2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93120"/>
            <a:ext cx="7886700" cy="994172"/>
          </a:xfrm>
        </p:spPr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0BFE-440D-A14D-8811-C006FF58F8F0}" type="datetime1">
              <a:rPr lang="en-US" smtClean="0"/>
              <a:t>7/18/17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284969" y="2123483"/>
            <a:ext cx="2372868" cy="3271266"/>
          </a:xfrm>
          <a:prstGeom prst="roundRect">
            <a:avLst>
              <a:gd name="adj" fmla="val 5724"/>
            </a:avLst>
          </a:prstGeom>
          <a:noFill/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1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8689" y="2752334"/>
            <a:ext cx="1690161" cy="623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350" b="1" dirty="0">
                <a:solidFill>
                  <a:srgbClr val="FE5234"/>
                </a:solidFill>
              </a:rPr>
              <a:t>Purpose</a:t>
            </a:r>
          </a:p>
          <a:p>
            <a:r>
              <a:rPr lang="en-IN" sz="1350" dirty="0">
                <a:solidFill>
                  <a:srgbClr val="414042"/>
                </a:solidFill>
              </a:rPr>
              <a:t>Classify the Images as a call type or noise.</a:t>
            </a:r>
            <a:endParaRPr lang="en-IN" sz="1350" dirty="0">
              <a:solidFill>
                <a:srgbClr val="41404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5001" y="4348541"/>
            <a:ext cx="14747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E5000"/>
                </a:solidFill>
              </a:rPr>
              <a:t>Mechanism</a:t>
            </a:r>
          </a:p>
          <a:p>
            <a:r>
              <a:rPr lang="en-US" sz="1200" dirty="0">
                <a:solidFill>
                  <a:srgbClr val="414042"/>
                </a:solidFill>
              </a:rPr>
              <a:t>Image plots</a:t>
            </a:r>
            <a:endParaRPr lang="en-US" sz="1200" dirty="0">
              <a:solidFill>
                <a:srgbClr val="414042"/>
              </a:solidFill>
            </a:endParaRPr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5569062" y="2755859"/>
            <a:ext cx="200936" cy="23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529" tIns="31265" rIns="62529" bIns="31265" numCol="1" anchor="t" anchorCtr="0" compatLnSpc="1">
            <a:prstTxWarp prst="textNoShape">
              <a:avLst/>
            </a:prstTxWarp>
          </a:bodyPr>
          <a:lstStyle/>
          <a:p>
            <a:endParaRPr lang="en-US" sz="1231">
              <a:solidFill>
                <a:prstClr val="black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37662" y="2108924"/>
            <a:ext cx="2372868" cy="3271266"/>
          </a:xfrm>
          <a:prstGeom prst="roundRect">
            <a:avLst>
              <a:gd name="adj" fmla="val 5724"/>
            </a:avLst>
          </a:prstGeom>
          <a:noFill/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1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16779" y="4348541"/>
            <a:ext cx="16420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E5000"/>
                </a:solidFill>
              </a:rPr>
              <a:t>Mechanism</a:t>
            </a:r>
            <a:endParaRPr lang="en-US" sz="1200" b="1" dirty="0">
              <a:solidFill>
                <a:srgbClr val="FE5000"/>
              </a:solidFill>
            </a:endParaRPr>
          </a:p>
          <a:p>
            <a:r>
              <a:rPr lang="en-US" sz="1200" dirty="0">
                <a:solidFill>
                  <a:srgbClr val="414042"/>
                </a:solidFill>
              </a:rPr>
              <a:t>Convolutional Neural Network</a:t>
            </a:r>
            <a:endParaRPr lang="en-US" sz="1200" dirty="0">
              <a:solidFill>
                <a:srgbClr val="414042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4123" y="2123484"/>
            <a:ext cx="2372014" cy="3271982"/>
          </a:xfrm>
          <a:prstGeom prst="roundRect">
            <a:avLst>
              <a:gd name="adj" fmla="val 6421"/>
            </a:avLst>
          </a:prstGeom>
          <a:noFill/>
          <a:ln w="635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31">
              <a:ln>
                <a:solidFill>
                  <a:srgbClr val="0070C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5000" y="2804775"/>
            <a:ext cx="1614677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50" b="1" dirty="0">
                <a:solidFill>
                  <a:srgbClr val="FE5234"/>
                </a:solidFill>
              </a:rPr>
              <a:t>Purpose</a:t>
            </a:r>
          </a:p>
          <a:p>
            <a:r>
              <a:rPr lang="en-US" sz="1350" dirty="0">
                <a:solidFill>
                  <a:srgbClr val="414042"/>
                </a:solidFill>
              </a:rPr>
              <a:t>Turn start and end times from the detector into similarly sized spectrogram images</a:t>
            </a:r>
            <a:endParaRPr lang="en-US" sz="1350" dirty="0">
              <a:solidFill>
                <a:srgbClr val="41404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10158" y="4348541"/>
            <a:ext cx="163115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rgbClr val="FE5000"/>
                </a:solidFill>
              </a:rPr>
              <a:t>Mechanism</a:t>
            </a:r>
            <a:endParaRPr lang="en-US" sz="1200" b="1" dirty="0">
              <a:solidFill>
                <a:srgbClr val="FE5000"/>
              </a:solidFill>
            </a:endParaRPr>
          </a:p>
          <a:p>
            <a:r>
              <a:rPr lang="en-US" sz="1200" dirty="0">
                <a:solidFill>
                  <a:srgbClr val="414042"/>
                </a:solidFill>
              </a:rPr>
              <a:t>Use data chunking and filtering  to assist in call identification</a:t>
            </a:r>
            <a:endParaRPr lang="en-US" sz="1200" dirty="0">
              <a:solidFill>
                <a:srgbClr val="41404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08812" y="2285326"/>
            <a:ext cx="8219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414042"/>
                </a:solidFill>
              </a:rPr>
              <a:t>Detector</a:t>
            </a:r>
            <a:endParaRPr lang="en-US" sz="1350" b="1" dirty="0">
              <a:solidFill>
                <a:srgbClr val="41404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0158" y="2797431"/>
            <a:ext cx="1631157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50" b="1" dirty="0">
                <a:solidFill>
                  <a:srgbClr val="FE5234"/>
                </a:solidFill>
              </a:rPr>
              <a:t>Purpose</a:t>
            </a:r>
          </a:p>
          <a:p>
            <a:r>
              <a:rPr lang="en-US" sz="1350" dirty="0">
                <a:solidFill>
                  <a:srgbClr val="414042"/>
                </a:solidFill>
              </a:rPr>
              <a:t>Computationally search six years of acoustic data and identify potential marine life calls. </a:t>
            </a:r>
            <a:endParaRPr lang="en-US" sz="1350" dirty="0">
              <a:solidFill>
                <a:srgbClr val="41404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29193" y="2188445"/>
            <a:ext cx="9171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414042"/>
                </a:solidFill>
              </a:rPr>
              <a:t>Image Processor</a:t>
            </a:r>
            <a:endParaRPr lang="en-US" sz="1350" b="1" dirty="0">
              <a:solidFill>
                <a:srgbClr val="41404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6534" y="2233501"/>
            <a:ext cx="9155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414042"/>
                </a:solidFill>
              </a:rPr>
              <a:t>Classifier</a:t>
            </a:r>
            <a:endParaRPr lang="en-US" sz="1350" b="1" dirty="0">
              <a:solidFill>
                <a:srgbClr val="414042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191096" y="2187606"/>
            <a:ext cx="564939" cy="385541"/>
            <a:chOff x="7489541" y="2400779"/>
            <a:chExt cx="753252" cy="514055"/>
          </a:xfrm>
        </p:grpSpPr>
        <p:sp>
          <p:nvSpPr>
            <p:cNvPr id="14" name="Pentagon 13"/>
            <p:cNvSpPr/>
            <p:nvPr/>
          </p:nvSpPr>
          <p:spPr>
            <a:xfrm>
              <a:off x="7489541" y="2400779"/>
              <a:ext cx="753252" cy="514055"/>
            </a:xfrm>
            <a:prstGeom prst="homePlate">
              <a:avLst/>
            </a:prstGeom>
            <a:solidFill>
              <a:srgbClr val="FE5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1">
                <a:solidFill>
                  <a:prstClr val="white"/>
                </a:solidFill>
              </a:endParaRPr>
            </a:p>
          </p:txBody>
        </p:sp>
        <p:pic>
          <p:nvPicPr>
            <p:cNvPr id="37890" name="Picture 2" descr="Image result for white fish ico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599550" y="2433156"/>
              <a:ext cx="456205" cy="456205"/>
            </a:xfrm>
            <a:prstGeom prst="rect">
              <a:avLst/>
            </a:prstGeom>
            <a:noFill/>
          </p:spPr>
        </p:pic>
      </p:grpSp>
      <p:sp>
        <p:nvSpPr>
          <p:cNvPr id="37892" name="AutoShape 4" descr="Image result for white detector icon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894" name="AutoShape 6" descr="Image result for white detector icon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896" name="AutoShape 8" descr="Image result for white sound icon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7898" name="AutoShape 10" descr="Image result for white sound icon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5" name="Group 14"/>
          <p:cNvGrpSpPr/>
          <p:nvPr/>
        </p:nvGrpSpPr>
        <p:grpSpPr>
          <a:xfrm>
            <a:off x="545221" y="2233502"/>
            <a:ext cx="564938" cy="385541"/>
            <a:chOff x="1016000" y="1788706"/>
            <a:chExt cx="753251" cy="514055"/>
          </a:xfrm>
        </p:grpSpPr>
        <p:sp>
          <p:nvSpPr>
            <p:cNvPr id="19" name="Pentagon 18"/>
            <p:cNvSpPr/>
            <p:nvPr/>
          </p:nvSpPr>
          <p:spPr>
            <a:xfrm>
              <a:off x="1016000" y="1788706"/>
              <a:ext cx="753251" cy="514055"/>
            </a:xfrm>
            <a:prstGeom prst="homePlate">
              <a:avLst/>
            </a:prstGeom>
            <a:solidFill>
              <a:srgbClr val="FE5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1">
                <a:solidFill>
                  <a:prstClr val="white"/>
                </a:solidFill>
              </a:endParaRPr>
            </a:p>
          </p:txBody>
        </p:sp>
        <p:pic>
          <p:nvPicPr>
            <p:cNvPr id="37900" name="Picture 12" descr="Image result for white sound icon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93864" y="1912044"/>
              <a:ext cx="353564" cy="353564"/>
            </a:xfrm>
            <a:prstGeom prst="rect">
              <a:avLst/>
            </a:prstGeom>
            <a:noFill/>
          </p:spPr>
        </p:pic>
      </p:grpSp>
      <p:grpSp>
        <p:nvGrpSpPr>
          <p:cNvPr id="16" name="Group 15"/>
          <p:cNvGrpSpPr/>
          <p:nvPr/>
        </p:nvGrpSpPr>
        <p:grpSpPr>
          <a:xfrm>
            <a:off x="3288631" y="2255066"/>
            <a:ext cx="564938" cy="385541"/>
            <a:chOff x="4652638" y="2400779"/>
            <a:chExt cx="753251" cy="514055"/>
          </a:xfrm>
        </p:grpSpPr>
        <p:sp>
          <p:nvSpPr>
            <p:cNvPr id="8" name="Pentagon 7"/>
            <p:cNvSpPr/>
            <p:nvPr/>
          </p:nvSpPr>
          <p:spPr>
            <a:xfrm>
              <a:off x="4652638" y="2400779"/>
              <a:ext cx="753251" cy="514055"/>
            </a:xfrm>
            <a:prstGeom prst="homePlate">
              <a:avLst/>
            </a:prstGeom>
            <a:solidFill>
              <a:srgbClr val="FE5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31">
                <a:solidFill>
                  <a:srgbClr val="FE5000"/>
                </a:solidFill>
              </a:endParaRPr>
            </a:p>
          </p:txBody>
        </p:sp>
        <p:pic>
          <p:nvPicPr>
            <p:cNvPr id="37902" name="Picture 14" descr="Image result for white camera ico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68696" y="2475491"/>
              <a:ext cx="355670" cy="355670"/>
            </a:xfrm>
            <a:prstGeom prst="rect">
              <a:avLst/>
            </a:prstGeom>
            <a:noFill/>
          </p:spPr>
        </p:pic>
      </p:grpSp>
      <p:sp>
        <p:nvSpPr>
          <p:cNvPr id="39" name="Arrow: Pentagon 23"/>
          <p:cNvSpPr/>
          <p:nvPr/>
        </p:nvSpPr>
        <p:spPr bwMode="gray">
          <a:xfrm>
            <a:off x="7453600" y="1131094"/>
            <a:ext cx="1341788" cy="644467"/>
          </a:xfrm>
          <a:prstGeom prst="homePlate">
            <a:avLst/>
          </a:prstGeom>
          <a:solidFill>
            <a:srgbClr val="FE500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Project Overview</a:t>
            </a:r>
            <a:endParaRPr lang="en-US" sz="135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Detector?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2277023"/>
            <a:ext cx="3740150" cy="3043547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Many different types of detectors</a:t>
            </a:r>
          </a:p>
          <a:p>
            <a:r>
              <a:rPr lang="en-US" dirty="0" smtClean="0"/>
              <a:t>This Detector is a threshold detector</a:t>
            </a:r>
          </a:p>
          <a:p>
            <a:pPr lvl="1"/>
            <a:r>
              <a:rPr lang="en-US" dirty="0" smtClean="0"/>
              <a:t>Any time that the sound level is greater than a certain threshold sets off the detector</a:t>
            </a:r>
          </a:p>
          <a:p>
            <a:pPr lvl="1"/>
            <a:r>
              <a:rPr lang="en-US" dirty="0" smtClean="0"/>
              <a:t>Very important that the fish call is the loudest thing in the recording</a:t>
            </a:r>
          </a:p>
          <a:p>
            <a:r>
              <a:rPr lang="en-US" dirty="0" smtClean="0"/>
              <a:t>Goal 90% accuracy of detecting logged calls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805F1-4CA6-0F44-A0CF-59F7F90727FE}" type="datetime1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Arrow: Pentagon 28"/>
          <p:cNvSpPr/>
          <p:nvPr/>
        </p:nvSpPr>
        <p:spPr bwMode="gray">
          <a:xfrm>
            <a:off x="7487145" y="1216415"/>
            <a:ext cx="1341788" cy="644467"/>
          </a:xfrm>
          <a:prstGeom prst="homePlate">
            <a:avLst/>
          </a:prstGeom>
          <a:solidFill>
            <a:srgbClr val="A7A9AC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Concepts</a:t>
            </a:r>
            <a:endParaRPr lang="en-US" sz="135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59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Data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727B-AF00-4B48-AD92-2646F5AB5165}" type="datetime1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Arrow: Pentagon 32"/>
          <p:cNvSpPr/>
          <p:nvPr/>
        </p:nvSpPr>
        <p:spPr bwMode="gray">
          <a:xfrm>
            <a:off x="7627327" y="1219684"/>
            <a:ext cx="1341788" cy="644467"/>
          </a:xfrm>
          <a:prstGeom prst="homePlate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The Detector</a:t>
            </a:r>
            <a:endParaRPr lang="en-US" sz="1350" b="1" dirty="0">
              <a:solidFill>
                <a:prstClr val="white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72" y="1690689"/>
            <a:ext cx="6221327" cy="4665662"/>
          </a:xfrm>
        </p:spPr>
      </p:pic>
    </p:spTree>
    <p:extLst>
      <p:ext uri="{BB962C8B-B14F-4D97-AF65-F5344CB8AC3E}">
        <p14:creationId xmlns:p14="http://schemas.microsoft.com/office/powerpoint/2010/main" val="123267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62437"/>
              </p:ext>
            </p:extLst>
          </p:nvPr>
        </p:nvGraphicFramePr>
        <p:xfrm>
          <a:off x="430912" y="2125266"/>
          <a:ext cx="5493763" cy="1827570"/>
        </p:xfrm>
        <a:graphic>
          <a:graphicData uri="http://schemas.openxmlformats.org/drawingml/2006/table">
            <a:tbl>
              <a:tblPr firstRow="1" bandRow="1"/>
              <a:tblGrid>
                <a:gridCol w="502513"/>
                <a:gridCol w="502513"/>
                <a:gridCol w="502513"/>
                <a:gridCol w="502513"/>
                <a:gridCol w="502513"/>
                <a:gridCol w="502513"/>
                <a:gridCol w="502513"/>
                <a:gridCol w="502513"/>
                <a:gridCol w="553328"/>
                <a:gridCol w="553328"/>
                <a:gridCol w="367003"/>
              </a:tblGrid>
              <a:tr h="304595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Frequency (Hz)</a:t>
                      </a:r>
                    </a:p>
                  </a:txBody>
                  <a:tcPr marL="4091" marR="4091" marT="4091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-13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-14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5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-11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-16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-6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-15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5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-8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5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-18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-20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-10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5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-19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-16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091" marR="4091" marT="40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595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Time (sec)</a:t>
                      </a:r>
                    </a:p>
                  </a:txBody>
                  <a:tcPr marL="4091" marR="4091" marT="40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40326"/>
              </p:ext>
            </p:extLst>
          </p:nvPr>
        </p:nvGraphicFramePr>
        <p:xfrm>
          <a:off x="430912" y="3960956"/>
          <a:ext cx="5485524" cy="1821648"/>
        </p:xfrm>
        <a:graphic>
          <a:graphicData uri="http://schemas.openxmlformats.org/drawingml/2006/table">
            <a:tbl>
              <a:tblPr firstRow="1" bandRow="1"/>
              <a:tblGrid>
                <a:gridCol w="498684"/>
                <a:gridCol w="498684"/>
                <a:gridCol w="498684"/>
                <a:gridCol w="498684"/>
                <a:gridCol w="498684"/>
                <a:gridCol w="498684"/>
                <a:gridCol w="498684"/>
                <a:gridCol w="498684"/>
                <a:gridCol w="498684"/>
                <a:gridCol w="498684"/>
                <a:gridCol w="498684"/>
              </a:tblGrid>
              <a:tr h="303608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Frequency (Hz)</a:t>
                      </a:r>
                    </a:p>
                  </a:txBody>
                  <a:tcPr marL="4763" marR="4763" marT="4763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-13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B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-14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2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</a:tr>
              <a:tr h="3036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-11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-16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-12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-6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-15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77C"/>
                    </a:solidFill>
                  </a:tcPr>
                </a:tc>
              </a:tr>
              <a:tr h="3036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-8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081"/>
                    </a:solidFill>
                  </a:tcPr>
                </a:tc>
              </a:tr>
              <a:tr h="3036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-18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cs-CZ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E6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1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1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-20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-10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17E"/>
                    </a:solidFill>
                  </a:tcPr>
                </a:tc>
              </a:tr>
              <a:tr h="3036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-19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-17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-16</a:t>
                      </a: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5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B7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4"/>
                    </a:solidFill>
                  </a:tcPr>
                </a:tc>
              </a:tr>
              <a:tr h="303608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Time (sec)</a:t>
                      </a:r>
                    </a:p>
                  </a:txBody>
                  <a:tcPr marL="4763" marR="4763" marT="476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Spectrogram?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6114174" y="2133322"/>
            <a:ext cx="3029826" cy="34286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X axis = Time</a:t>
            </a:r>
          </a:p>
          <a:p>
            <a:r>
              <a:rPr lang="en-US" dirty="0" smtClean="0"/>
              <a:t>Y axis = Frequency</a:t>
            </a:r>
          </a:p>
          <a:p>
            <a:r>
              <a:rPr lang="en-US" dirty="0" smtClean="0"/>
              <a:t>Each cell = Energy</a:t>
            </a:r>
          </a:p>
          <a:p>
            <a:r>
              <a:rPr lang="en-US" dirty="0" smtClean="0"/>
              <a:t>Each number corresponds to a color</a:t>
            </a:r>
            <a:endParaRPr lang="en-US" sz="1350" dirty="0"/>
          </a:p>
          <a:p>
            <a:pPr marL="0" indent="0">
              <a:buNone/>
            </a:pPr>
            <a:r>
              <a:rPr lang="en-US" sz="1350" dirty="0"/>
              <a:t>*Values were randomly generated for this example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AF78-83D8-D543-9858-50813E4C58EC}" type="datetime1">
              <a:rPr lang="en-US" smtClean="0"/>
              <a:t>7/18/17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Jeffress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C6B27-00CE-6749-A0F9-95B0D8FC0BE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Arrow: Pentagon 28"/>
          <p:cNvSpPr/>
          <p:nvPr/>
        </p:nvSpPr>
        <p:spPr bwMode="gray">
          <a:xfrm>
            <a:off x="7487145" y="1216415"/>
            <a:ext cx="1341788" cy="644467"/>
          </a:xfrm>
          <a:prstGeom prst="homePlate">
            <a:avLst/>
          </a:prstGeom>
          <a:solidFill>
            <a:srgbClr val="A7A9AC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defTabSz="342886"/>
            <a:r>
              <a:rPr lang="en-US" sz="1350" b="1" dirty="0">
                <a:solidFill>
                  <a:prstClr val="white"/>
                </a:solidFill>
              </a:rPr>
              <a:t>Concepts</a:t>
            </a:r>
            <a:endParaRPr lang="en-US" sz="135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45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6973</TotalTime>
  <Words>1260</Words>
  <Application>Microsoft Macintosh PowerPoint</Application>
  <PresentationFormat>On-screen Show (4:3)</PresentationFormat>
  <Paragraphs>531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Mangal</vt:lpstr>
      <vt:lpstr>Arial</vt:lpstr>
      <vt:lpstr>Office Theme</vt:lpstr>
      <vt:lpstr>Detecting Life A power and amplitude threshold detector for fish calls in the Gulf of Mexico</vt:lpstr>
      <vt:lpstr>Outline</vt:lpstr>
      <vt:lpstr>Deep Water Horizon</vt:lpstr>
      <vt:lpstr>Acoustic recordings</vt:lpstr>
      <vt:lpstr>Motivation</vt:lpstr>
      <vt:lpstr>Project Overview</vt:lpstr>
      <vt:lpstr>What is a Detector?</vt:lpstr>
      <vt:lpstr>Original Data</vt:lpstr>
      <vt:lpstr>What is a Spectrogram?</vt:lpstr>
      <vt:lpstr>PowerPoint Presentation</vt:lpstr>
      <vt:lpstr>Making a Welch Power Spectral Density Estimate</vt:lpstr>
      <vt:lpstr>PowerPoint Presentation</vt:lpstr>
      <vt:lpstr>Whitening</vt:lpstr>
      <vt:lpstr>Whitened vs Original Spectrogram</vt:lpstr>
      <vt:lpstr>Step 1: Whitened Data</vt:lpstr>
      <vt:lpstr>Step 2: Highpass Filter</vt:lpstr>
      <vt:lpstr>Step 3: Power Threshold Filter</vt:lpstr>
      <vt:lpstr>Step 4: Amplitude Threshold Filter</vt:lpstr>
      <vt:lpstr>Detector stats</vt:lpstr>
      <vt:lpstr>The Good</vt:lpstr>
      <vt:lpstr>The Bad</vt:lpstr>
      <vt:lpstr>The Ugly</vt:lpstr>
      <vt:lpstr>Next Steps</vt:lpstr>
      <vt:lpstr>Thanks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Jeffress</dc:creator>
  <cp:lastModifiedBy>Nicolas Jeffress</cp:lastModifiedBy>
  <cp:revision>136</cp:revision>
  <dcterms:created xsi:type="dcterms:W3CDTF">2017-07-13T05:59:44Z</dcterms:created>
  <dcterms:modified xsi:type="dcterms:W3CDTF">2017-07-19T18:36:59Z</dcterms:modified>
</cp:coreProperties>
</file>